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800"/>
    <a:srgbClr val="EC6666"/>
    <a:srgbClr val="72D2DE"/>
    <a:srgbClr val="88DDD3"/>
    <a:srgbClr val="ABDDD6"/>
    <a:srgbClr val="F5DDC3"/>
    <a:srgbClr val="F29C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41"/>
    <p:restoredTop sz="94646"/>
  </p:normalViewPr>
  <p:slideViewPr>
    <p:cSldViewPr snapToGrid="0" snapToObjects="1" showGuides="1">
      <p:cViewPr>
        <p:scale>
          <a:sx n="50" d="100"/>
          <a:sy n="50" d="100"/>
        </p:scale>
        <p:origin x="522" y="36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794426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20058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82492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55624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83520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03771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74844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617757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59283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06148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19743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08C84-D374-2444-8CE5-6F74E5400EC6}" type="datetimeFigureOut">
              <a:rPr lang="gl-ES" smtClean="0"/>
              <a:t>18/03/2026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42865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A932FCC4-256E-0840-8753-57C50946AA41}"/>
              </a:ext>
            </a:extLst>
          </p:cNvPr>
          <p:cNvSpPr txBox="1"/>
          <p:nvPr/>
        </p:nvSpPr>
        <p:spPr>
          <a:xfrm>
            <a:off x="1" y="29234049"/>
            <a:ext cx="9013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2">
                    <a:lumMod val="75000"/>
                  </a:schemeClr>
                </a:solidFill>
              </a:rPr>
              <a:t>XXXII Jornadas Educativas de Patrimonio y Escuela</a:t>
            </a:r>
          </a:p>
        </p:txBody>
      </p:sp>
      <p:sp>
        <p:nvSpPr>
          <p:cNvPr id="10" name="Rectangle 398">
            <a:extLst>
              <a:ext uri="{FF2B5EF4-FFF2-40B4-BE49-F238E27FC236}">
                <a16:creationId xmlns:a16="http://schemas.microsoft.com/office/drawing/2014/main" id="{DC5490A0-3762-7A4A-A874-D400FC734FD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946736" y="-8946735"/>
            <a:ext cx="3490156" cy="21383625"/>
          </a:xfrm>
          <a:prstGeom prst="rect">
            <a:avLst/>
          </a:prstGeom>
          <a:solidFill>
            <a:srgbClr val="F2B80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n-US" sz="6975" dirty="0">
              <a:solidFill>
                <a:srgbClr val="E64B3C"/>
              </a:solidFill>
            </a:endParaRPr>
          </a:p>
        </p:txBody>
      </p:sp>
      <p:sp>
        <p:nvSpPr>
          <p:cNvPr id="34" name="Rectangle 398">
            <a:extLst>
              <a:ext uri="{FF2B5EF4-FFF2-40B4-BE49-F238E27FC236}">
                <a16:creationId xmlns:a16="http://schemas.microsoft.com/office/drawing/2014/main" id="{A16D0E28-1790-434C-A06F-A6B2B2C7D24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584237" y="18031104"/>
            <a:ext cx="215153" cy="21383626"/>
          </a:xfrm>
          <a:prstGeom prst="rect">
            <a:avLst/>
          </a:prstGeom>
          <a:solidFill>
            <a:srgbClr val="F2B80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n-US" sz="6975" dirty="0">
              <a:solidFill>
                <a:srgbClr val="E64B3C"/>
              </a:solidFill>
            </a:endParaRP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60CA6124-E937-484C-8C31-82F03BC5E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63310"/>
            <a:ext cx="21383628" cy="2361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0290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79600" defTabSz="40290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760788" defTabSz="40290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640388" defTabSz="40290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521575" defTabSz="40290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79787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84359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88931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93503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3500"/>
              </a:spcAft>
              <a:buFontTx/>
              <a:buNone/>
            </a:pPr>
            <a:r>
              <a:rPr lang="es-ES" altLang="en-US" sz="5400" b="1" dirty="0">
                <a:latin typeface="Montserrat Extra Bold" panose="00000900000000000000" pitchFamily="50" charset="0"/>
                <a:cs typeface="Calibri" panose="020F0502020204030204" pitchFamily="34" charset="0"/>
              </a:rPr>
              <a:t>TÍTULO</a:t>
            </a:r>
            <a:r>
              <a:rPr lang="es-ES" altLang="en-US" sz="4800" b="1" dirty="0">
                <a:latin typeface="Montserrat Extra Bold" panose="00000900000000000000" pitchFamily="50" charset="0"/>
                <a:cs typeface="Calibri" panose="020F0502020204030204" pitchFamily="34" charset="0"/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es-ES" altLang="en-US" sz="3200" dirty="0">
                <a:latin typeface="Montserrat Extra Bold" panose="00000900000000000000" pitchFamily="50" charset="0"/>
                <a:cs typeface="Calibri" panose="020F0502020204030204" pitchFamily="34" charset="0"/>
              </a:rPr>
              <a:t>Autoría </a:t>
            </a:r>
          </a:p>
          <a:p>
            <a:pPr algn="ctr" eaLnBrk="1" hangingPunct="1">
              <a:buFontTx/>
              <a:buNone/>
            </a:pPr>
            <a:r>
              <a:rPr lang="es-ES" altLang="en-US" sz="3200" dirty="0">
                <a:latin typeface="Montserrat Extra Bold" panose="00000900000000000000" pitchFamily="50" charset="0"/>
                <a:cs typeface="Calibri" panose="020F0502020204030204" pitchFamily="34" charset="0"/>
              </a:rPr>
              <a:t>Centro de trabajo </a:t>
            </a:r>
            <a:endParaRPr lang="es-ES" altLang="en-US" sz="4400" dirty="0">
              <a:latin typeface="Montserrat Extra Bold" panose="00000900000000000000" pitchFamily="50" charset="0"/>
              <a:cs typeface="Calibri" panose="020F0502020204030204" pitchFamily="34" charset="0"/>
            </a:endParaRPr>
          </a:p>
        </p:txBody>
      </p:sp>
      <p:sp>
        <p:nvSpPr>
          <p:cNvPr id="44" name="Text Box 379">
            <a:extLst>
              <a:ext uri="{FF2B5EF4-FFF2-40B4-BE49-F238E27FC236}">
                <a16:creationId xmlns:a16="http://schemas.microsoft.com/office/drawing/2014/main" id="{F20C6BA3-71A7-AD44-98EC-858E5A1BD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755" y="4736960"/>
            <a:ext cx="9366945" cy="96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Puede cambiar el formato, el contenido, el tipo de letra, agregar imágenes, etc., pero la cabecera y el pie de página deben respectarse.</a:t>
            </a:r>
          </a:p>
        </p:txBody>
      </p:sp>
      <p:sp>
        <p:nvSpPr>
          <p:cNvPr id="45" name="Text Box 379">
            <a:extLst>
              <a:ext uri="{FF2B5EF4-FFF2-40B4-BE49-F238E27FC236}">
                <a16:creationId xmlns:a16="http://schemas.microsoft.com/office/drawing/2014/main" id="{7FF2C635-BC0C-B147-9635-1BDA4C809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1691" y="4752765"/>
            <a:ext cx="9050481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s-ES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Texto/Imagen/Gráfico</a:t>
            </a:r>
          </a:p>
        </p:txBody>
      </p:sp>
      <p:sp>
        <p:nvSpPr>
          <p:cNvPr id="49" name="Text Box 379">
            <a:extLst>
              <a:ext uri="{FF2B5EF4-FFF2-40B4-BE49-F238E27FC236}">
                <a16:creationId xmlns:a16="http://schemas.microsoft.com/office/drawing/2014/main" id="{021D2D33-BDC4-4140-B90B-A4B5E439B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6866" y="13131808"/>
            <a:ext cx="9050481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pple Symbols" panose="02000000000000000000" pitchFamily="2" charset="-79"/>
              </a:rPr>
              <a:t>Texto/Imagen/Gráfico</a:t>
            </a:r>
          </a:p>
        </p:txBody>
      </p:sp>
      <p:sp>
        <p:nvSpPr>
          <p:cNvPr id="50" name="Text Box 379">
            <a:extLst>
              <a:ext uri="{FF2B5EF4-FFF2-40B4-BE49-F238E27FC236}">
                <a16:creationId xmlns:a16="http://schemas.microsoft.com/office/drawing/2014/main" id="{1372BDF1-002D-1B4C-B600-8998BA708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705" y="22774940"/>
            <a:ext cx="9050481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s-ES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Texto/Imagen/Gráfico</a:t>
            </a:r>
          </a:p>
        </p:txBody>
      </p:sp>
      <p:sp>
        <p:nvSpPr>
          <p:cNvPr id="51" name="Text Box 379">
            <a:extLst>
              <a:ext uri="{FF2B5EF4-FFF2-40B4-BE49-F238E27FC236}">
                <a16:creationId xmlns:a16="http://schemas.microsoft.com/office/drawing/2014/main" id="{97FC4464-487B-B845-B6D9-ED1B5B23D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3338" y="22758074"/>
            <a:ext cx="9050481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s-ES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Texto/Imagen/Gráfico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E66338F-C712-634C-AD78-ECCF02B144F5}"/>
              </a:ext>
            </a:extLst>
          </p:cNvPr>
          <p:cNvCxnSpPr>
            <a:cxnSpLocks/>
          </p:cNvCxnSpPr>
          <p:nvPr/>
        </p:nvCxnSpPr>
        <p:spPr>
          <a:xfrm>
            <a:off x="1123778" y="4555455"/>
            <a:ext cx="9366945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Text Box 379">
            <a:extLst>
              <a:ext uri="{FF2B5EF4-FFF2-40B4-BE49-F238E27FC236}">
                <a16:creationId xmlns:a16="http://schemas.microsoft.com/office/drawing/2014/main" id="{2BD6ACEE-9382-A149-9982-288B52E15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705" y="3970114"/>
            <a:ext cx="9175172" cy="5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800" dirty="0">
                <a:latin typeface="Montserrat" pitchFamily="2" charset="77"/>
                <a:ea typeface="Apple Symbols" panose="02000000000000000000" pitchFamily="2" charset="-79"/>
                <a:cs typeface="Noto Nastaliq Urdu" panose="020B0502040504020204" pitchFamily="34" charset="-78"/>
              </a:rPr>
              <a:t>INTRODUCCIÓN</a:t>
            </a:r>
          </a:p>
        </p:txBody>
      </p:sp>
      <p:sp>
        <p:nvSpPr>
          <p:cNvPr id="36" name="Text Box 379">
            <a:extLst>
              <a:ext uri="{FF2B5EF4-FFF2-40B4-BE49-F238E27FC236}">
                <a16:creationId xmlns:a16="http://schemas.microsoft.com/office/drawing/2014/main" id="{B7E03184-DF6F-7C46-BC84-E47579D43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416" y="3960245"/>
            <a:ext cx="9175172" cy="5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800" dirty="0">
                <a:latin typeface="Montserrat" pitchFamily="2" charset="77"/>
                <a:ea typeface="Apple Symbols" panose="02000000000000000000" pitchFamily="2" charset="-79"/>
                <a:cs typeface="Noto Nastaliq Urdu" panose="020B0502040504020204" pitchFamily="34" charset="-78"/>
              </a:rPr>
              <a:t>OBJETIVOS</a:t>
            </a:r>
          </a:p>
        </p:txBody>
      </p:sp>
      <p:sp>
        <p:nvSpPr>
          <p:cNvPr id="38" name="Text Box 379">
            <a:extLst>
              <a:ext uri="{FF2B5EF4-FFF2-40B4-BE49-F238E27FC236}">
                <a16:creationId xmlns:a16="http://schemas.microsoft.com/office/drawing/2014/main" id="{867B0A52-C2E1-494E-8D9E-47D3B9AE5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905" y="12275121"/>
            <a:ext cx="9175172" cy="5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800" dirty="0">
                <a:latin typeface="Montserrat" pitchFamily="2" charset="77"/>
                <a:ea typeface="Apple Symbols" panose="02000000000000000000" pitchFamily="2" charset="-79"/>
                <a:cs typeface="Noto Nastaliq Urdu" panose="020B0502040504020204" pitchFamily="34" charset="-78"/>
              </a:rPr>
              <a:t>RESULTADOS </a:t>
            </a:r>
          </a:p>
        </p:txBody>
      </p:sp>
      <p:sp>
        <p:nvSpPr>
          <p:cNvPr id="39" name="Text Box 379">
            <a:extLst>
              <a:ext uri="{FF2B5EF4-FFF2-40B4-BE49-F238E27FC236}">
                <a16:creationId xmlns:a16="http://schemas.microsoft.com/office/drawing/2014/main" id="{8C4C3800-7D0A-B843-8663-B2161D673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823" y="21927362"/>
            <a:ext cx="9175172" cy="587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800" dirty="0">
                <a:latin typeface="Montserrat" pitchFamily="2" charset="77"/>
                <a:ea typeface="Apple Symbols" panose="02000000000000000000" pitchFamily="2" charset="-79"/>
                <a:cs typeface="Noto Nastaliq Urdu" panose="020B0502040504020204" pitchFamily="34" charset="-78"/>
              </a:rPr>
              <a:t>CONCLUSIONES </a:t>
            </a:r>
          </a:p>
        </p:txBody>
      </p:sp>
      <p:sp>
        <p:nvSpPr>
          <p:cNvPr id="40" name="Text Box 379">
            <a:extLst>
              <a:ext uri="{FF2B5EF4-FFF2-40B4-BE49-F238E27FC236}">
                <a16:creationId xmlns:a16="http://schemas.microsoft.com/office/drawing/2014/main" id="{30BE80F2-F4AB-6F4B-83DA-B126CF9B2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62015" y="21912380"/>
            <a:ext cx="9175172" cy="5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800" dirty="0">
                <a:latin typeface="Montserrat" pitchFamily="2" charset="77"/>
                <a:ea typeface="Apple Symbols" panose="02000000000000000000" pitchFamily="2" charset="-79"/>
                <a:cs typeface="Noto Nastaliq Urdu" panose="020B0502040504020204" pitchFamily="34" charset="-78"/>
              </a:rPr>
              <a:t>REFERENCIAS  </a:t>
            </a:r>
          </a:p>
        </p:txBody>
      </p: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95555B9B-6E79-E34A-AF20-D5867DA457F8}"/>
              </a:ext>
            </a:extLst>
          </p:cNvPr>
          <p:cNvCxnSpPr/>
          <p:nvPr/>
        </p:nvCxnSpPr>
        <p:spPr>
          <a:xfrm>
            <a:off x="11044334" y="4552449"/>
            <a:ext cx="9347107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54B8E90F-CE36-CD4A-B636-0F1F2FFC4427}"/>
              </a:ext>
            </a:extLst>
          </p:cNvPr>
          <p:cNvCxnSpPr>
            <a:cxnSpLocks/>
          </p:cNvCxnSpPr>
          <p:nvPr/>
        </p:nvCxnSpPr>
        <p:spPr>
          <a:xfrm>
            <a:off x="1047642" y="12902107"/>
            <a:ext cx="19289291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B4CEA40B-D0C4-104F-BC3F-FBF20EBF076B}"/>
              </a:ext>
            </a:extLst>
          </p:cNvPr>
          <p:cNvCxnSpPr/>
          <p:nvPr/>
        </p:nvCxnSpPr>
        <p:spPr>
          <a:xfrm>
            <a:off x="1031620" y="22484597"/>
            <a:ext cx="9347107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DCEC34BB-26F9-0D44-8E7F-B7CD7CABD99C}"/>
              </a:ext>
            </a:extLst>
          </p:cNvPr>
          <p:cNvCxnSpPr/>
          <p:nvPr/>
        </p:nvCxnSpPr>
        <p:spPr>
          <a:xfrm>
            <a:off x="10947953" y="22497512"/>
            <a:ext cx="9347107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2" name="Imagen 11">
            <a:extLst>
              <a:ext uri="{FF2B5EF4-FFF2-40B4-BE49-F238E27FC236}">
                <a16:creationId xmlns:a16="http://schemas.microsoft.com/office/drawing/2014/main" id="{0AD2DB7B-E612-4BB9-9EED-3C56A871BA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8904755" y="29023075"/>
            <a:ext cx="2264864" cy="1066250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77912B9A-B775-42EA-9CB1-5E25FA944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73159" y="29053411"/>
            <a:ext cx="3094367" cy="99258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5CF1EF6-E606-4939-A8D2-1FE1CBABE9E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256" t="12717" r="12809" b="24758"/>
          <a:stretch/>
        </p:blipFill>
        <p:spPr>
          <a:xfrm>
            <a:off x="8830084" y="28853801"/>
            <a:ext cx="2701586" cy="125923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30C1A1B-1493-4278-B6A3-24399BFB3C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10923" y="29132762"/>
            <a:ext cx="2483330" cy="92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986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1212</TotalTime>
  <Words>66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Montserrat Extra Bold</vt:lpstr>
      <vt:lpstr>Source Sans Pro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PORTELA FONTÁN</dc:creator>
  <cp:lastModifiedBy>Víctor</cp:lastModifiedBy>
  <cp:revision>11</cp:revision>
  <dcterms:created xsi:type="dcterms:W3CDTF">2022-08-01T10:24:02Z</dcterms:created>
  <dcterms:modified xsi:type="dcterms:W3CDTF">2026-03-18T11:04:05Z</dcterms:modified>
</cp:coreProperties>
</file>